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5"/>
  </p:notesMasterIdLst>
  <p:handoutMasterIdLst>
    <p:handoutMasterId r:id="rId16"/>
  </p:handoutMasterIdLst>
  <p:sldIdLst>
    <p:sldId id="277" r:id="rId3"/>
    <p:sldId id="320" r:id="rId4"/>
    <p:sldId id="314" r:id="rId5"/>
    <p:sldId id="324" r:id="rId6"/>
    <p:sldId id="318" r:id="rId7"/>
    <p:sldId id="330" r:id="rId8"/>
    <p:sldId id="329" r:id="rId9"/>
    <p:sldId id="333" r:id="rId10"/>
    <p:sldId id="337" r:id="rId11"/>
    <p:sldId id="334" r:id="rId12"/>
    <p:sldId id="335" r:id="rId13"/>
    <p:sldId id="336" r:id="rId14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kkert, Martha" initials="ME" lastIdx="2" clrIdx="0"/>
  <p:cmAuthor id="1" name="wolters" initials="w" lastIdx="9" clrIdx="1"/>
  <p:cmAuthor id="2" name="Anna Palenberg, Extern" initials="APE" lastIdx="6" clrIdx="2"/>
  <p:cmAuthor id="3" name="Anita Richter" initials="AnRi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4" autoAdjust="0"/>
    <p:restoredTop sz="84725" autoAdjust="0"/>
  </p:normalViewPr>
  <p:slideViewPr>
    <p:cSldViewPr snapToGrid="0">
      <p:cViewPr>
        <p:scale>
          <a:sx n="90" d="100"/>
          <a:sy n="90" d="100"/>
        </p:scale>
        <p:origin x="-2244" y="-288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 snapToGrid="0">
      <p:cViewPr varScale="1">
        <p:scale>
          <a:sx n="51" d="100"/>
          <a:sy n="51" d="100"/>
        </p:scale>
        <p:origin x="-3006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Oman PV incentive program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10/10/2014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s-E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	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88125" y="63817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B1A68-22F8-4D6E-AFA8-E5596E3437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11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10/10/2014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10/10/2014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  <p:sldLayoutId id="2147483720" r:id="rId8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10/10/2014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>
          <a:xfrm>
            <a:off x="1040400" y="4678325"/>
            <a:ext cx="7034400" cy="80461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/>
              <a:t>Katharina Hay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/>
              <a:t>14.10.2014</a:t>
            </a:r>
            <a:endParaRPr lang="de-DE" sz="2000" dirty="0" smtClean="0"/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1040400" y="2412211"/>
            <a:ext cx="7034400" cy="1143000"/>
          </a:xfrm>
        </p:spPr>
        <p:txBody>
          <a:bodyPr/>
          <a:lstStyle/>
          <a:p>
            <a:r>
              <a:rPr lang="de-DE" sz="3000" dirty="0" smtClean="0"/>
              <a:t>Regionalvorhaben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400" b="1" dirty="0" smtClean="0"/>
              <a:t>Unterstützung </a:t>
            </a:r>
            <a:r>
              <a:rPr lang="de-DE" sz="2400" b="1" dirty="0" smtClean="0"/>
              <a:t>der Umsetzung des Mittelmeersolarplans </a:t>
            </a: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smtClean="0"/>
              <a:t>/ </a:t>
            </a: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smtClean="0"/>
              <a:t>Politikdialog </a:t>
            </a:r>
            <a:r>
              <a:rPr lang="de-DE" sz="2400" b="1" dirty="0" smtClean="0"/>
              <a:t>zu </a:t>
            </a:r>
            <a:r>
              <a:rPr lang="de-DE" sz="2400" b="1" dirty="0" err="1"/>
              <a:t>Niedrigemissionstrategien</a:t>
            </a:r>
            <a:r>
              <a:rPr lang="de-DE" sz="2400" b="1" dirty="0"/>
              <a:t>, insbesondere </a:t>
            </a:r>
            <a:r>
              <a:rPr lang="de-DE" sz="2400" b="1" dirty="0" smtClean="0"/>
              <a:t>erneuerbare Energien, </a:t>
            </a:r>
            <a:r>
              <a:rPr lang="de-DE" sz="2400" b="1" dirty="0"/>
              <a:t>in MENA</a:t>
            </a:r>
            <a:r>
              <a:rPr lang="de-DE" sz="2400" b="1" dirty="0" smtClean="0"/>
              <a:t/>
            </a:r>
            <a:br>
              <a:rPr lang="de-DE" sz="2400" b="1" dirty="0" smtClean="0"/>
            </a:b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>
          <a:xfrm>
            <a:off x="684213" y="1482725"/>
            <a:ext cx="7775575" cy="619125"/>
          </a:xfrm>
        </p:spPr>
        <p:txBody>
          <a:bodyPr/>
          <a:lstStyle/>
          <a:p>
            <a:r>
              <a:rPr lang="de-DE" smtClean="0"/>
              <a:t>Leistungsprozesse I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company presentation 2012</a:t>
            </a:r>
          </a:p>
        </p:txBody>
      </p:sp>
      <p:sp>
        <p:nvSpPr>
          <p:cNvPr id="34819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53C16D10-6E91-46A9-A357-22B31F7BCB9D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213" y="2054225"/>
            <a:ext cx="3779837" cy="4008438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Berlin – Unterstützung BMUB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Unterstützung bei Bearbeitung des IKI, DKTI Projektportfolios für die MENA Region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Laufende Beratung/ Koordination zu MENA Zusammenarbeit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RE Arbeitsgruppen der Energiepartnerschaften vorbereiten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MENA Netzwerktreffen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MENA Newsletter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Fachliches Wissensmanagement für IKI Vorhaben</a:t>
            </a:r>
            <a:endParaRPr lang="de-DE" sz="1400" dirty="0"/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1600" dirty="0"/>
          </a:p>
        </p:txBody>
      </p:sp>
      <p:sp>
        <p:nvSpPr>
          <p:cNvPr id="6" name="Inhaltsplatzhalter 5"/>
          <p:cNvSpPr>
            <a:spLocks noGrp="1"/>
          </p:cNvSpPr>
          <p:nvPr>
            <p:ph idx="12"/>
          </p:nvPr>
        </p:nvSpPr>
        <p:spPr>
          <a:xfrm>
            <a:off x="4679950" y="2054225"/>
            <a:ext cx="3779838" cy="3816350"/>
          </a:xfrm>
        </p:spPr>
        <p:txBody>
          <a:bodyPr/>
          <a:lstStyle/>
          <a:p>
            <a:pPr>
              <a:defRPr/>
            </a:pPr>
            <a:r>
              <a:rPr lang="de-DE" dirty="0"/>
              <a:t>Berlin – Unterstützung </a:t>
            </a:r>
            <a:r>
              <a:rPr lang="de-DE" dirty="0" err="1" smtClean="0"/>
              <a:t>BMWi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Konzeptionelle und fachliche Unterstützung bei der Ausgestaltung der Energiepartnerschaften mit MAR, TUN, ALG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Laufende </a:t>
            </a:r>
            <a:r>
              <a:rPr lang="de-DE" sz="1400" dirty="0"/>
              <a:t>Beratung/ Koordination zu MENA Zusammenarbeit </a:t>
            </a:r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549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/>
          </p:nvPr>
        </p:nvSpPr>
        <p:spPr>
          <a:xfrm>
            <a:off x="684213" y="1482725"/>
            <a:ext cx="7775575" cy="619125"/>
          </a:xfrm>
        </p:spPr>
        <p:txBody>
          <a:bodyPr/>
          <a:lstStyle/>
          <a:p>
            <a:r>
              <a:rPr lang="de-DE" smtClean="0"/>
              <a:t>Leistungsprozesse II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company presentation 2012</a:t>
            </a:r>
          </a:p>
        </p:txBody>
      </p:sp>
      <p:sp>
        <p:nvSpPr>
          <p:cNvPr id="35843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8FA945F8-8CBE-4AEB-BDEC-893CCA991D36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213" y="2217183"/>
            <a:ext cx="3779837" cy="38163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Marokko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/>
              <a:t>Fachliche Vorbereitung der Energiepartnerschaften AGs </a:t>
            </a:r>
            <a:endParaRPr lang="de-DE" sz="1400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Fachaustausch und Beratung zur Entwicklung langfristiger Energieszenarien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Juristische Beratung zu Rahmenbedingungen für dezentrale PV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2"/>
          </p:nvPr>
        </p:nvSpPr>
        <p:spPr>
          <a:xfrm>
            <a:off x="4679950" y="2200091"/>
            <a:ext cx="3779838" cy="38163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Tunesien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/>
              <a:t>Jährlicher fachlicher Austausch zu RE auf Ministeriumsebene </a:t>
            </a:r>
            <a:endParaRPr lang="de-DE" sz="1400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Fachliche Vorbereitung der Energiepartnerschaften AGs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Erarbeitung </a:t>
            </a:r>
            <a:r>
              <a:rPr lang="de-DE" sz="1400" dirty="0" err="1" smtClean="0"/>
              <a:t>Grid</a:t>
            </a:r>
            <a:r>
              <a:rPr lang="de-DE" sz="1400" dirty="0" smtClean="0"/>
              <a:t> Code, Fachberatung zu Netzintegration RE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400" dirty="0" smtClean="0"/>
              <a:t>ENABLING PV: Kooperation mit BSW Solar zum Abbau administrativer Barrieren für PV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745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>
          <a:xfrm>
            <a:off x="684213" y="1482725"/>
            <a:ext cx="7775575" cy="619125"/>
          </a:xfrm>
        </p:spPr>
        <p:txBody>
          <a:bodyPr/>
          <a:lstStyle/>
          <a:p>
            <a:r>
              <a:rPr lang="de-DE" dirty="0" smtClean="0"/>
              <a:t>Leistungsprozesse III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company presentation 2012</a:t>
            </a:r>
          </a:p>
        </p:txBody>
      </p:sp>
      <p:sp>
        <p:nvSpPr>
          <p:cNvPr id="37891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27FC2225-253C-41E6-B2F2-2489A28A7D0C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213" y="2447925"/>
            <a:ext cx="3779837" cy="3816350"/>
          </a:xfrm>
        </p:spPr>
        <p:txBody>
          <a:bodyPr/>
          <a:lstStyle/>
          <a:p>
            <a:r>
              <a:rPr lang="de-DE" dirty="0" smtClean="0"/>
              <a:t>Arabische Liga – Unterstützung der Energieabteilung</a:t>
            </a:r>
          </a:p>
          <a:p>
            <a:pPr>
              <a:buFont typeface="Arial" charset="0"/>
              <a:buChar char="•"/>
            </a:pP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Beratung bei Erarbeitung der </a:t>
            </a:r>
            <a:r>
              <a:rPr lang="de-DE" sz="1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Arab</a:t>
            </a:r>
            <a:r>
              <a:rPr lang="de-DE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Renewable Energy Guidelines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Umsetzungsprozess für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Arab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Renewable Energy Guidelines begleiten</a:t>
            </a:r>
          </a:p>
          <a:p>
            <a:pPr>
              <a:buFont typeface="Arial" charset="0"/>
              <a:buChar char="•"/>
            </a:pP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Fach- und Methodenberatung</a:t>
            </a:r>
          </a:p>
          <a:p>
            <a:pPr>
              <a:buFont typeface="Arial" charset="0"/>
              <a:buChar char="•"/>
            </a:pP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Energiefachdialog zwischen DEU und Arabische Liga fördern und mit Studien untermauern</a:t>
            </a:r>
          </a:p>
        </p:txBody>
      </p:sp>
      <p:pic>
        <p:nvPicPr>
          <p:cNvPr id="37895" name="Picture 7" descr="ANd9GcRomJ4MMooKNxqueQ8PTGvn9xfIYm4vbISiIKiuOL2rIsL8nSqu7w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227763" y="1965325"/>
            <a:ext cx="1971675" cy="2057400"/>
          </a:xfrm>
          <a:noFill/>
        </p:spPr>
      </p:pic>
    </p:spTree>
    <p:extLst>
      <p:ext uri="{BB962C8B-B14F-4D97-AF65-F5344CB8AC3E}">
        <p14:creationId xmlns:p14="http://schemas.microsoft.com/office/powerpoint/2010/main" val="105918211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Regionalvorhaben MSP / Politikdialog zu </a:t>
            </a:r>
            <a:r>
              <a:rPr lang="de-DE" dirty="0" err="1" smtClean="0"/>
              <a:t>Niedrigemissionstrategien</a:t>
            </a:r>
            <a:r>
              <a:rPr lang="de-DE" dirty="0" smtClean="0"/>
              <a:t>, insbesondere RE, in MENA 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Oman PV incentive program 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10/10/2014</a:t>
            </a:fld>
            <a:endParaRPr lang="de-DE" noProof="0"/>
          </a:p>
        </p:txBody>
      </p:sp>
      <p:sp>
        <p:nvSpPr>
          <p:cNvPr id="7" name="Rechteck 6"/>
          <p:cNvSpPr/>
          <p:nvPr/>
        </p:nvSpPr>
        <p:spPr bwMode="auto">
          <a:xfrm>
            <a:off x="818707" y="2860157"/>
            <a:ext cx="1477926" cy="967563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BMUB IKI: Unterstützung des MSP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0" dirty="0" smtClean="0">
                <a:solidFill>
                  <a:schemeClr val="tx1"/>
                </a:solidFill>
              </a:rPr>
              <a:t>3,45 Mio. €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83774" y="2310809"/>
            <a:ext cx="15417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2014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2867281" y="2310809"/>
            <a:ext cx="15417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2015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315041" y="2314354"/>
            <a:ext cx="15417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2016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766414" y="2310809"/>
            <a:ext cx="15417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818707" y="3951765"/>
            <a:ext cx="3923414" cy="967563"/>
          </a:xfrm>
          <a:prstGeom prst="rect">
            <a:avLst/>
          </a:prstGeom>
          <a:solidFill>
            <a:schemeClr val="accent6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0" dirty="0" err="1" smtClean="0">
                <a:solidFill>
                  <a:schemeClr val="tx1"/>
                </a:solidFill>
              </a:rPr>
              <a:t>BMWi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: Unterstützung der</a:t>
            </a:r>
            <a:r>
              <a:rPr kumimoji="0" 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Umsetzung des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MSP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0" dirty="0" smtClean="0">
                <a:solidFill>
                  <a:schemeClr val="tx1"/>
                </a:solidFill>
              </a:rPr>
              <a:t>1,56 Mio. €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1182018" y="5050458"/>
            <a:ext cx="4846642" cy="967563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BMUB IKI : Politikdialog und</a:t>
            </a:r>
            <a:r>
              <a:rPr kumimoji="0" 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Wissensmanagement zu Niedrigemissionsstrategien, insbesondere erneuerbare Energien, in der MENA Region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0" baseline="0" dirty="0" smtClean="0">
                <a:solidFill>
                  <a:schemeClr val="tx1"/>
                </a:solidFill>
              </a:rPr>
              <a:t>3,9 Mio. €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023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00" y="636388"/>
            <a:ext cx="8835656" cy="6834013"/>
          </a:xfrm>
          <a:prstGeom prst="rect">
            <a:avLst/>
          </a:prstGeom>
        </p:spPr>
      </p:pic>
      <p:sp>
        <p:nvSpPr>
          <p:cNvPr id="72" name="Legende mit Linie 2 (Rahmen und Markierungsleiste) 71"/>
          <p:cNvSpPr/>
          <p:nvPr/>
        </p:nvSpPr>
        <p:spPr bwMode="auto">
          <a:xfrm>
            <a:off x="6699066" y="1264443"/>
            <a:ext cx="1611312" cy="100029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4966"/>
              <a:gd name="adj6" fmla="val -74470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ts val="200"/>
              </a:spcAft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Berlin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200"/>
              </a:spcAft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BMUB  KI II 5 /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BMWi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IIA2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Anita Richter (AV, GIZ)</a:t>
            </a:r>
          </a:p>
          <a:p>
            <a:pPr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Monika </a:t>
            </a:r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Beba (GIZ)</a:t>
            </a:r>
          </a:p>
          <a:p>
            <a:pPr>
              <a:defRPr/>
            </a:pPr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Katharina Hay (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GIZ)</a:t>
            </a:r>
          </a:p>
          <a:p>
            <a:pPr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Steffen Müller (GIZ /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BMWi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NN (GIZ / BMUB)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0" name="Legende mit Linie 2 (Rahmen und Markierungsleiste) 89"/>
          <p:cNvSpPr/>
          <p:nvPr/>
        </p:nvSpPr>
        <p:spPr bwMode="auto">
          <a:xfrm flipH="1">
            <a:off x="481013" y="2115078"/>
            <a:ext cx="1439862" cy="1053423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8136"/>
              <a:gd name="adj6" fmla="val -12349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ts val="200"/>
              </a:spcAft>
              <a:defRPr/>
            </a:pP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Rabat</a:t>
            </a:r>
            <a:endParaRPr lang="fr-FR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200"/>
              </a:spcAft>
              <a:defRPr/>
            </a:pP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Ministère de l’Energie, des Mines, de l’Eau et de l’Environnement</a:t>
            </a:r>
          </a:p>
          <a:p>
            <a:pPr>
              <a:spcAft>
                <a:spcPts val="200"/>
              </a:spcAft>
              <a:defRPr/>
            </a:pP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Philippe Lempp (</a:t>
            </a: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GIZ</a:t>
            </a: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  <p:sp>
        <p:nvSpPr>
          <p:cNvPr id="91" name="Legende mit Linie 2 (Rahmen und Markierungsleiste) 90"/>
          <p:cNvSpPr/>
          <p:nvPr/>
        </p:nvSpPr>
        <p:spPr bwMode="auto">
          <a:xfrm flipH="1">
            <a:off x="323848" y="5516562"/>
            <a:ext cx="1439863" cy="420853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21102"/>
              <a:gd name="adj6" fmla="val -94373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Algier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NN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" name="Legende mit Linie 2 (Rahmen und Markierungsleiste) 91"/>
          <p:cNvSpPr/>
          <p:nvPr/>
        </p:nvSpPr>
        <p:spPr bwMode="auto">
          <a:xfrm>
            <a:off x="5199063" y="2402958"/>
            <a:ext cx="1893432" cy="58479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1154"/>
              <a:gd name="adj6" fmla="val -49315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ts val="200"/>
              </a:spcAft>
              <a:defRPr/>
            </a:pP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Tunis</a:t>
            </a:r>
          </a:p>
          <a:p>
            <a:pPr>
              <a:spcAft>
                <a:spcPts val="200"/>
              </a:spcAft>
              <a:defRPr/>
            </a:pP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Ministère de </a:t>
            </a: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l’Industrie et Energie</a:t>
            </a:r>
            <a:endParaRPr lang="fr-FR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200"/>
              </a:spcAft>
              <a:defRPr/>
            </a:pP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Martin Baltes (GIZ)</a:t>
            </a:r>
          </a:p>
        </p:txBody>
      </p:sp>
      <p:sp>
        <p:nvSpPr>
          <p:cNvPr id="93" name="Legende mit Linie 2 (Rahmen und Markierungsleiste) 92"/>
          <p:cNvSpPr/>
          <p:nvPr/>
        </p:nvSpPr>
        <p:spPr bwMode="auto">
          <a:xfrm>
            <a:off x="7421673" y="5921652"/>
            <a:ext cx="1441450" cy="57626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0410"/>
              <a:gd name="adj6" fmla="val -27302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spcAft>
                <a:spcPts val="200"/>
              </a:spcAft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League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Arab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States</a:t>
            </a:r>
          </a:p>
          <a:p>
            <a:pPr eaLnBrk="0" hangingPunct="0">
              <a:spcAft>
                <a:spcPts val="200"/>
              </a:spcAft>
              <a:defRPr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Ashraf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Kraidy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(RCREEE)</a:t>
            </a:r>
          </a:p>
        </p:txBody>
      </p:sp>
      <p:sp>
        <p:nvSpPr>
          <p:cNvPr id="74" name="Ellipse 73"/>
          <p:cNvSpPr/>
          <p:nvPr/>
        </p:nvSpPr>
        <p:spPr bwMode="auto">
          <a:xfrm flipH="1">
            <a:off x="2033021" y="3788774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75" name="Ellipse 74"/>
          <p:cNvSpPr/>
          <p:nvPr/>
        </p:nvSpPr>
        <p:spPr bwMode="auto">
          <a:xfrm flipH="1">
            <a:off x="3051039" y="3644723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76" name="Ellipse 75"/>
          <p:cNvSpPr/>
          <p:nvPr/>
        </p:nvSpPr>
        <p:spPr bwMode="auto">
          <a:xfrm flipH="1">
            <a:off x="4151725" y="3572697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78" name="Ellipse 77"/>
          <p:cNvSpPr/>
          <p:nvPr/>
        </p:nvSpPr>
        <p:spPr bwMode="auto">
          <a:xfrm flipH="1">
            <a:off x="6948488" y="4516227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80" name="Ellipse 79"/>
          <p:cNvSpPr/>
          <p:nvPr/>
        </p:nvSpPr>
        <p:spPr bwMode="auto">
          <a:xfrm flipH="1">
            <a:off x="5364618" y="892334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32770" name="Rechteck 18"/>
          <p:cNvSpPr>
            <a:spLocks noChangeArrowheads="1"/>
          </p:cNvSpPr>
          <p:nvPr/>
        </p:nvSpPr>
        <p:spPr bwMode="auto">
          <a:xfrm>
            <a:off x="247086" y="106330"/>
            <a:ext cx="22541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400" b="0" dirty="0" smtClean="0">
                <a:solidFill>
                  <a:srgbClr val="6E6452"/>
                </a:solidFill>
              </a:rPr>
              <a:t>Projektstruktur </a:t>
            </a:r>
            <a:endParaRPr lang="de-DE" sz="2400" b="0" dirty="0">
              <a:solidFill>
                <a:srgbClr val="6E6452"/>
              </a:solidFill>
            </a:endParaRPr>
          </a:p>
        </p:txBody>
      </p:sp>
      <p:sp>
        <p:nvSpPr>
          <p:cNvPr id="16" name="Ellipse 15"/>
          <p:cNvSpPr/>
          <p:nvPr/>
        </p:nvSpPr>
        <p:spPr bwMode="auto">
          <a:xfrm flipH="1">
            <a:off x="7653380" y="4516226"/>
            <a:ext cx="144007" cy="144051"/>
          </a:xfrm>
          <a:prstGeom prst="ellipse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>
              <a:solidFill>
                <a:srgbClr val="999999"/>
              </a:solidFill>
            </a:endParaRPr>
          </a:p>
        </p:txBody>
      </p:sp>
      <p:sp>
        <p:nvSpPr>
          <p:cNvPr id="18" name="Legende mit Linie 2 (Rahmen und Markierungsleiste) 17"/>
          <p:cNvSpPr/>
          <p:nvPr/>
        </p:nvSpPr>
        <p:spPr bwMode="auto">
          <a:xfrm flipH="1">
            <a:off x="6145779" y="3306726"/>
            <a:ext cx="1439862" cy="626099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2100"/>
              <a:gd name="adj6" fmla="val -10872"/>
            </a:avLst>
          </a:prstGeom>
          <a:solidFill>
            <a:schemeClr val="bg1">
              <a:alpha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ts val="200"/>
              </a:spcAft>
              <a:defRPr/>
            </a:pP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Amman</a:t>
            </a:r>
          </a:p>
          <a:p>
            <a:pPr>
              <a:spcAft>
                <a:spcPts val="200"/>
              </a:spcAft>
              <a:defRPr/>
            </a:pP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Ministry of Energy </a:t>
            </a:r>
            <a:endParaRPr lang="fr-FR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200"/>
              </a:spcAft>
              <a:defRPr/>
            </a:pPr>
            <a:r>
              <a:rPr lang="fr-F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NN (GIZ</a:t>
            </a: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400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Strategische Ausrichtung</a:t>
            </a:r>
            <a:endParaRPr lang="de-DE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Type presentation title here</a:t>
            </a:r>
          </a:p>
        </p:txBody>
      </p:sp>
      <p:sp>
        <p:nvSpPr>
          <p:cNvPr id="30723" name="Datumsplatzhalter 3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fld id="{975DCDA9-AA37-4BE6-B020-B51D6A19D1CF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30724" name="Inhaltsplatzhalter 4"/>
          <p:cNvSpPr>
            <a:spLocks noGrp="1"/>
          </p:cNvSpPr>
          <p:nvPr>
            <p:ph idx="1"/>
          </p:nvPr>
        </p:nvSpPr>
        <p:spPr>
          <a:xfrm>
            <a:off x="684213" y="2447925"/>
            <a:ext cx="7775575" cy="3816350"/>
          </a:xfrm>
        </p:spPr>
        <p:txBody>
          <a:bodyPr/>
          <a:lstStyle/>
          <a:p>
            <a:r>
              <a:rPr lang="de-DE" i="1" dirty="0" smtClean="0"/>
              <a:t>Netzwerk von Beratern </a:t>
            </a:r>
            <a:r>
              <a:rPr lang="de-DE" dirty="0" smtClean="0"/>
              <a:t>in regionalen Institutionen (LAS) und bei Partnerministerien (Marokko, Tunesien, </a:t>
            </a:r>
            <a:r>
              <a:rPr lang="de-DE" i="1" dirty="0" smtClean="0"/>
              <a:t>Libyen, Algerien</a:t>
            </a:r>
            <a:r>
              <a:rPr lang="de-DE" dirty="0" smtClean="0"/>
              <a:t>)</a:t>
            </a:r>
          </a:p>
          <a:p>
            <a:r>
              <a:rPr lang="de-DE" dirty="0" smtClean="0"/>
              <a:t>Regelmäßigen </a:t>
            </a:r>
            <a:r>
              <a:rPr lang="de-DE" i="1" dirty="0" smtClean="0"/>
              <a:t>fachpolitischen</a:t>
            </a:r>
            <a:r>
              <a:rPr lang="de-DE" dirty="0" smtClean="0"/>
              <a:t> Dialog mit BMUB / </a:t>
            </a:r>
            <a:r>
              <a:rPr lang="de-DE" dirty="0" err="1" smtClean="0"/>
              <a:t>BMWi</a:t>
            </a:r>
            <a:r>
              <a:rPr lang="de-DE" dirty="0" smtClean="0"/>
              <a:t> auf bilateraler Ebene etablieren</a:t>
            </a:r>
          </a:p>
          <a:p>
            <a:r>
              <a:rPr lang="de-DE" dirty="0" smtClean="0"/>
              <a:t>RE Arbeitsgruppen der Energiepartnerschaften mit Leben und Themen füllen</a:t>
            </a:r>
          </a:p>
          <a:p>
            <a:r>
              <a:rPr lang="de-DE" i="1" dirty="0" smtClean="0"/>
              <a:t>Länderspezifisch</a:t>
            </a:r>
            <a:r>
              <a:rPr lang="de-DE" dirty="0" smtClean="0"/>
              <a:t>: Aktuelle Beratungsbedarfe der Institutionen und Akteure im Politikdialog identifizieren und schnell reagieren (Studien, Inforeisen, Veranstaltungen, Fachberatung) </a:t>
            </a:r>
          </a:p>
          <a:p>
            <a:r>
              <a:rPr lang="de-DE" dirty="0" smtClean="0"/>
              <a:t>Erfahrungen aus bilateralen Projekten der Region zusammenfassen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93974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marL="457200" indent="-457200"/>
            <a:r>
              <a:rPr lang="de-DE" dirty="0"/>
              <a:t>Rückblick und Ausblick:  Ergebnisse der Aktivitäten zur Förderung lokaler Wertschöpfung von 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98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>
          <a:xfrm>
            <a:off x="684213" y="1376395"/>
            <a:ext cx="7775575" cy="619125"/>
          </a:xfrm>
        </p:spPr>
        <p:txBody>
          <a:bodyPr/>
          <a:lstStyle/>
          <a:p>
            <a:r>
              <a:rPr lang="de-DE" dirty="0" smtClean="0"/>
              <a:t>Lokale Wirtschaftsentwicklung in </a:t>
            </a:r>
            <a:r>
              <a:rPr lang="de-DE" dirty="0" err="1" smtClean="0"/>
              <a:t>Ouarzazate</a:t>
            </a:r>
            <a:r>
              <a:rPr lang="de-DE" dirty="0" smtClean="0"/>
              <a:t> </a:t>
            </a:r>
            <a:endParaRPr lang="de-DE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company presentation 2012</a:t>
            </a:r>
          </a:p>
        </p:txBody>
      </p:sp>
      <p:sp>
        <p:nvSpPr>
          <p:cNvPr id="34819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53C16D10-6E91-46A9-A357-22B31F7BCB9D}" type="datetime1">
              <a:rPr lang="en-GB"/>
              <a:pPr/>
              <a:t>10/10/2014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97" y="2733376"/>
            <a:ext cx="2545122" cy="360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98" y="3719336"/>
            <a:ext cx="2178581" cy="163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03" y="4886781"/>
            <a:ext cx="2178581" cy="163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553565" y="2753835"/>
            <a:ext cx="5061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800" b="0" kern="0" dirty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Konzeption und Implementierung eines „</a:t>
            </a:r>
            <a:r>
              <a:rPr lang="de-DE" sz="1800" b="0" kern="0" dirty="0" err="1">
                <a:solidFill>
                  <a:srgbClr val="6E6452"/>
                </a:solidFill>
                <a:latin typeface="+mj-lt"/>
                <a:ea typeface="+mj-ea"/>
                <a:cs typeface="+mj-cs"/>
              </a:rPr>
              <a:t>stakeholder</a:t>
            </a:r>
            <a:r>
              <a:rPr lang="de-DE" sz="1800" b="0" kern="0" dirty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“-Prozesses für lokale Wertschöpfung in </a:t>
            </a:r>
            <a:r>
              <a:rPr lang="de-DE" sz="1800" b="0" kern="0" dirty="0" err="1">
                <a:solidFill>
                  <a:srgbClr val="6E6452"/>
                </a:solidFill>
                <a:latin typeface="+mj-lt"/>
                <a:ea typeface="+mj-ea"/>
                <a:cs typeface="+mj-cs"/>
              </a:rPr>
              <a:t>Ouarzazate</a:t>
            </a:r>
            <a:endParaRPr lang="de-DE" sz="1800" b="0" kern="0" dirty="0">
              <a:solidFill>
                <a:srgbClr val="6E645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05946" y="1961639"/>
            <a:ext cx="5061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8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Ausarbeitung von Projektvorschlägen zur Förderung der </a:t>
            </a:r>
            <a:r>
              <a:rPr lang="de-DE" sz="1800" b="0" kern="0" dirty="0" err="1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soziökon</a:t>
            </a:r>
            <a:r>
              <a:rPr lang="de-DE" sz="1800" b="0" kern="0" dirty="0" smtClean="0">
                <a:solidFill>
                  <a:srgbClr val="6E6452"/>
                </a:solidFill>
                <a:latin typeface="+mj-lt"/>
                <a:ea typeface="+mj-ea"/>
                <a:cs typeface="+mj-cs"/>
              </a:rPr>
              <a:t>. Integration von ER</a:t>
            </a:r>
            <a:endParaRPr lang="de-DE" sz="1800" b="0" kern="0" dirty="0">
              <a:solidFill>
                <a:srgbClr val="6E645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1452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dirty="0" err="1"/>
              <a:t>company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2012</a:t>
            </a:r>
          </a:p>
        </p:txBody>
      </p:sp>
      <p:sp>
        <p:nvSpPr>
          <p:cNvPr id="34819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53C16D10-6E91-46A9-A357-22B31F7BCB9D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43547" y="1160211"/>
            <a:ext cx="4432183" cy="156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b="0" kern="0" dirty="0" smtClean="0"/>
              <a:t>Abschätzung der Wertschöpfungspotentiale </a:t>
            </a:r>
          </a:p>
          <a:p>
            <a:r>
              <a:rPr lang="de-DE" b="0" kern="0" dirty="0" smtClean="0"/>
              <a:t>für die tunesische</a:t>
            </a:r>
          </a:p>
          <a:p>
            <a:r>
              <a:rPr lang="de-DE" b="0" kern="0" dirty="0" smtClean="0"/>
              <a:t>Solarindustrie</a:t>
            </a:r>
            <a:endParaRPr lang="de-DE" b="0" kern="0" dirty="0" smtClean="0"/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575730" y="1151885"/>
            <a:ext cx="456827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b="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Aufarbeitung der Erfahrung zu Beschäftigungswirkung/ Wertschöpfung für IRENA / CEM </a:t>
            </a:r>
            <a:r>
              <a:rPr lang="de-DE" b="0" kern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EcoValue</a:t>
            </a:r>
            <a:r>
              <a:rPr lang="de-DE" b="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MENREM</a:t>
            </a:r>
            <a:endParaRPr lang="de-DE" b="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070" y="2781897"/>
            <a:ext cx="2548800" cy="3311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4433778" y="6287266"/>
            <a:ext cx="462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http://www.irena.org/DocumentDownloads/Publications/Socioeconomic_benefits_solar_wind.pdf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2" y="2755006"/>
            <a:ext cx="2548127" cy="36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127528" y="6289497"/>
            <a:ext cx="42105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https://energypedia.info/wiki/File:Cha%C3%AEne_de_valeur_solaires_en_Tunisie.pdf</a:t>
            </a:r>
          </a:p>
        </p:txBody>
      </p:sp>
    </p:spTree>
    <p:extLst>
      <p:ext uri="{BB962C8B-B14F-4D97-AF65-F5344CB8AC3E}">
        <p14:creationId xmlns:p14="http://schemas.microsoft.com/office/powerpoint/2010/main" val="3743937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>
          <a:xfrm>
            <a:off x="684213" y="1482725"/>
            <a:ext cx="7775575" cy="619125"/>
          </a:xfrm>
        </p:spPr>
        <p:txBody>
          <a:bodyPr/>
          <a:lstStyle/>
          <a:p>
            <a:r>
              <a:rPr lang="de-DE" dirty="0" smtClean="0"/>
              <a:t>Ausblick</a:t>
            </a:r>
            <a:endParaRPr lang="de-DE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2862263" y="6581775"/>
            <a:ext cx="3419475" cy="2460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company presentation 2012</a:t>
            </a:r>
          </a:p>
        </p:txBody>
      </p:sp>
      <p:sp>
        <p:nvSpPr>
          <p:cNvPr id="34819" name="Datumsplatzhalter 3"/>
          <p:cNvSpPr>
            <a:spLocks noGrp="1"/>
          </p:cNvSpPr>
          <p:nvPr>
            <p:ph type="dt" sz="quarter" idx="4294967295"/>
          </p:nvPr>
        </p:nvSpPr>
        <p:spPr>
          <a:xfrm>
            <a:off x="679450" y="6581775"/>
            <a:ext cx="1295400" cy="246063"/>
          </a:xfrm>
          <a:prstGeom prst="rect">
            <a:avLst/>
          </a:prstGeom>
          <a:noFill/>
        </p:spPr>
        <p:txBody>
          <a:bodyPr/>
          <a:lstStyle/>
          <a:p>
            <a:fld id="{53C16D10-6E91-46A9-A357-22B31F7BCB9D}" type="datetime1">
              <a:rPr lang="en-GB"/>
              <a:pPr/>
              <a:t>10/10/2014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73580" y="2415732"/>
            <a:ext cx="7311471" cy="4008438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100" dirty="0" err="1" smtClean="0"/>
              <a:t>Ouarzazate</a:t>
            </a:r>
            <a:r>
              <a:rPr lang="en-US" sz="2100" dirty="0" smtClean="0"/>
              <a:t>: GIZ- </a:t>
            </a:r>
            <a:r>
              <a:rPr lang="en-US" sz="2100" dirty="0" err="1" smtClean="0"/>
              <a:t>Projekte</a:t>
            </a:r>
            <a:r>
              <a:rPr lang="en-US" sz="2100" dirty="0" smtClean="0"/>
              <a:t> TAM &amp; DKTI </a:t>
            </a:r>
            <a:r>
              <a:rPr lang="en-US" sz="2100" dirty="0" err="1" smtClean="0"/>
              <a:t>unterstützen</a:t>
            </a:r>
            <a:r>
              <a:rPr lang="en-US" sz="2100" dirty="0" smtClean="0"/>
              <a:t> </a:t>
            </a:r>
            <a:r>
              <a:rPr lang="en-US" sz="2100" dirty="0" err="1" smtClean="0"/>
              <a:t>Aufbau</a:t>
            </a:r>
            <a:r>
              <a:rPr lang="en-US" sz="2100" dirty="0" smtClean="0"/>
              <a:t> </a:t>
            </a:r>
            <a:r>
              <a:rPr lang="en-US" sz="2100" dirty="0" err="1" smtClean="0"/>
              <a:t>eines</a:t>
            </a:r>
            <a:r>
              <a:rPr lang="en-US" sz="2100" dirty="0" smtClean="0"/>
              <a:t> Business </a:t>
            </a:r>
            <a:r>
              <a:rPr lang="en-US" sz="2100" dirty="0" err="1" smtClean="0"/>
              <a:t>Develvopment</a:t>
            </a:r>
            <a:r>
              <a:rPr lang="en-US" sz="2100" dirty="0" smtClean="0"/>
              <a:t> Center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100" dirty="0"/>
              <a:t>GIZ </a:t>
            </a:r>
            <a:r>
              <a:rPr lang="en-US" sz="2100" dirty="0" err="1"/>
              <a:t>Projekt</a:t>
            </a:r>
            <a:r>
              <a:rPr lang="en-US" sz="2100" dirty="0"/>
              <a:t> DKTI </a:t>
            </a:r>
            <a:r>
              <a:rPr lang="en-US" sz="2100" dirty="0" err="1"/>
              <a:t>Tunesien</a:t>
            </a:r>
            <a:r>
              <a:rPr lang="en-US" sz="2100" dirty="0"/>
              <a:t> </a:t>
            </a:r>
            <a:r>
              <a:rPr lang="en-US" sz="2100" dirty="0" err="1" smtClean="0"/>
              <a:t>unterstützt</a:t>
            </a:r>
            <a:r>
              <a:rPr lang="en-US" sz="2100" dirty="0" smtClean="0"/>
              <a:t> </a:t>
            </a:r>
            <a:r>
              <a:rPr lang="en-US" sz="2100" dirty="0" err="1" smtClean="0"/>
              <a:t>Dynamisierung</a:t>
            </a:r>
            <a:r>
              <a:rPr lang="en-US" sz="2100" dirty="0" smtClean="0"/>
              <a:t> des </a:t>
            </a:r>
            <a:r>
              <a:rPr lang="en-US" sz="2100" dirty="0" err="1" smtClean="0"/>
              <a:t>Privatsektors</a:t>
            </a:r>
            <a:endParaRPr lang="en-US" sz="2100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100" b="1" dirty="0" smtClean="0"/>
              <a:t>Workshop </a:t>
            </a:r>
            <a:r>
              <a:rPr lang="en-US" sz="2100" b="1" dirty="0"/>
              <a:t>on the socio-economic impacts of renewable </a:t>
            </a:r>
            <a:r>
              <a:rPr lang="en-US" sz="2100" b="1" dirty="0" smtClean="0"/>
              <a:t>energy, </a:t>
            </a:r>
            <a:r>
              <a:rPr lang="en-GB" sz="2100" b="1" dirty="0"/>
              <a:t>Abu </a:t>
            </a:r>
            <a:r>
              <a:rPr lang="en-GB" sz="2100" b="1" dirty="0" smtClean="0"/>
              <a:t>Dhabi </a:t>
            </a:r>
            <a:r>
              <a:rPr lang="en-US" sz="2100" b="1" dirty="0" smtClean="0"/>
              <a:t>19.01.2015 (gem. </a:t>
            </a:r>
            <a:r>
              <a:rPr lang="en-US" sz="2100" b="1" dirty="0" err="1"/>
              <a:t>m</a:t>
            </a:r>
            <a:r>
              <a:rPr lang="en-US" sz="2100" b="1" dirty="0" err="1" smtClean="0"/>
              <a:t>it</a:t>
            </a:r>
            <a:r>
              <a:rPr lang="en-US" sz="2100" b="1" dirty="0" smtClean="0"/>
              <a:t> IRENA)</a:t>
            </a:r>
          </a:p>
          <a:p>
            <a:pPr>
              <a:defRPr/>
            </a:pPr>
            <a:r>
              <a:rPr lang="en-US" sz="1600" dirty="0" smtClean="0"/>
              <a:t>     - </a:t>
            </a:r>
            <a:r>
              <a:rPr lang="en-US" sz="1600" dirty="0" err="1" smtClean="0"/>
              <a:t>Vorstellung</a:t>
            </a:r>
            <a:r>
              <a:rPr lang="en-US" sz="1600" dirty="0" smtClean="0"/>
              <a:t> der </a:t>
            </a:r>
            <a:r>
              <a:rPr lang="en-US" sz="1600" dirty="0" err="1" smtClean="0"/>
              <a:t>Studie</a:t>
            </a: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     - </a:t>
            </a:r>
            <a:r>
              <a:rPr lang="en-US" sz="1600" dirty="0" err="1" smtClean="0"/>
              <a:t>Erfahrungsaustausch</a:t>
            </a:r>
            <a:r>
              <a:rPr lang="en-US" sz="1600" dirty="0" smtClean="0"/>
              <a:t> und </a:t>
            </a:r>
            <a:r>
              <a:rPr lang="en-US" sz="1600" dirty="0" err="1" smtClean="0"/>
              <a:t>Präsentation</a:t>
            </a:r>
            <a:r>
              <a:rPr lang="en-US" sz="1600" dirty="0" smtClean="0"/>
              <a:t> von “Best practices”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   - </a:t>
            </a:r>
            <a:r>
              <a:rPr lang="en-US" sz="1600" dirty="0" err="1" smtClean="0"/>
              <a:t>Vermittlung</a:t>
            </a:r>
            <a:r>
              <a:rPr lang="en-US" sz="1600" dirty="0" smtClean="0"/>
              <a:t> von </a:t>
            </a:r>
            <a:r>
              <a:rPr lang="de-DE" sz="1600" dirty="0" smtClean="0"/>
              <a:t>Methoden </a:t>
            </a:r>
            <a:r>
              <a:rPr lang="de-DE" sz="1600" dirty="0"/>
              <a:t>und T</a:t>
            </a:r>
            <a:r>
              <a:rPr lang="de-DE" sz="1600" dirty="0" smtClean="0"/>
              <a:t>ools </a:t>
            </a:r>
            <a:r>
              <a:rPr lang="en-US" sz="1600" dirty="0"/>
              <a:t>	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70491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marL="457200" indent="-457200"/>
            <a:r>
              <a:rPr lang="de-DE" dirty="0" smtClean="0"/>
              <a:t>Annex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5941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546</Words>
  <Application>Microsoft Office PowerPoint</Application>
  <PresentationFormat>Bildschirmpräsentation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giz-powerpoint-leerfolie-en</vt:lpstr>
      <vt:lpstr>Cover</vt:lpstr>
      <vt:lpstr>Regionalvorhaben  Unterstützung der Umsetzung des Mittelmeersolarplans  /  Politikdialog zu Niedrigemissionstrategien, insbesondere erneuerbare Energien, in MENA </vt:lpstr>
      <vt:lpstr>Regionalvorhaben MSP / Politikdialog zu Niedrigemissionstrategien, insbesondere RE, in MENA   </vt:lpstr>
      <vt:lpstr>PowerPoint-Präsentation</vt:lpstr>
      <vt:lpstr>Strategische Ausrichtung</vt:lpstr>
      <vt:lpstr>Rückblick und Ausblick:  Ergebnisse der Aktivitäten zur Förderung lokaler Wertschöpfung von RE</vt:lpstr>
      <vt:lpstr>Lokale Wirtschaftsentwicklung in Ouarzazate </vt:lpstr>
      <vt:lpstr>PowerPoint-Präsentation</vt:lpstr>
      <vt:lpstr>Ausblick</vt:lpstr>
      <vt:lpstr>Annex</vt:lpstr>
      <vt:lpstr>Leistungsprozesse I</vt:lpstr>
      <vt:lpstr>Leistungsprozesse II</vt:lpstr>
      <vt:lpstr>Leistungsprozesse III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Oman Solar Project</dc:title>
  <dc:creator>Anita Richter</dc:creator>
  <cp:keywords>GIZ-Leerfolie</cp:keywords>
  <cp:lastModifiedBy>Katharina Hay</cp:lastModifiedBy>
  <cp:revision>57</cp:revision>
  <cp:lastPrinted>2014-10-10T09:04:29Z</cp:lastPrinted>
  <dcterms:created xsi:type="dcterms:W3CDTF">2014-04-24T14:29:00Z</dcterms:created>
  <dcterms:modified xsi:type="dcterms:W3CDTF">2014-10-10T09:08:49Z</dcterms:modified>
</cp:coreProperties>
</file>